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Roboto" panose="02000000000000000000" pitchFamily="2" charset="0"/>
      <p:regular r:id="rId13"/>
      <p:bold r:id="rId14"/>
      <p:italic r:id="rId15"/>
      <p:boldItalic r:id="rId16"/>
    </p:embeddedFont>
    <p:embeddedFont>
      <p:font typeface="Roboto Slab" pitchFamily="2" charset="0"/>
      <p:regular r:id="rId17"/>
      <p:bold r:id="rId1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5" d="100"/>
          <a:sy n="75" d="100"/>
        </p:scale>
        <p:origin x="37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/>
              <a:t>‹#›</a:t>
            </a:fld>
            <a:endParaRPr sz="1200" b="0" i="0" u="none" strike="noStrike" cap="none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" name="Google Shape;53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5" name="Google Shape;195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2" name="Google Shape;62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5" name="Google Shape;75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2" name="Google Shape;9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9" name="Google Shape;109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7" name="Google Shape;127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6" name="Google Shape;146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3" name="Google Shape;163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9" name="Google Shape;179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1 master">
  <p:cSld name="Slide 1 master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" name="Google Shape;13;p2" descr="preencoded.png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10 master">
  <p:cSld name="Slide 10 master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1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9" name="Google Shape;49;p11" descr="preencoded.png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>
  <p:cSld name="DEFAULT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2 master">
  <p:cSld name="Slide 2 mast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" name="Google Shape;17;p3" descr="preencoded.png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3 master">
  <p:cSld name="Slide 3 master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" name="Google Shape;21;p4" descr="preencoded.png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4 master">
  <p:cSld name="Slide 4 master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5" name="Google Shape;25;p5" descr="preencoded.png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5 master">
  <p:cSld name="Slide 5 master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9" name="Google Shape;29;p6" descr="preencoded.png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6 master">
  <p:cSld name="Slide 6 master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3" name="Google Shape;33;p7" descr="preencoded.png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7 master">
  <p:cSld name="Slide 7 master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7" name="Google Shape;37;p8" descr="preencoded.png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8 master">
  <p:cSld name="Slide 8 master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1" name="Google Shape;41;p9" descr="preencoded.png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9 master">
  <p:cSld name="Slide 9 master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1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5" name="Google Shape;45;p10" descr="preencoded.png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13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/>
          <p:nvPr/>
        </p:nvSpPr>
        <p:spPr>
          <a:xfrm>
            <a:off x="6280190" y="2546985"/>
            <a:ext cx="7556400" cy="14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76B9FF"/>
              </a:buClr>
              <a:buSzPts val="4450"/>
              <a:buFont typeface="Roboto Slab"/>
              <a:buNone/>
            </a:pPr>
            <a:r>
              <a:rPr lang="en-US" sz="4450" b="0" i="0" u="none" strike="noStrike" cap="none">
                <a:solidFill>
                  <a:srgbClr val="76B9FF"/>
                </a:solidFill>
                <a:latin typeface="Roboto Slab"/>
                <a:ea typeface="Roboto Slab"/>
                <a:cs typeface="Roboto Slab"/>
                <a:sym typeface="Roboto Slab"/>
              </a:rPr>
              <a:t>Construction Equipment: An Overview</a:t>
            </a:r>
            <a:endParaRPr sz="4450" b="0" i="0" u="none" strike="noStrike" cap="none"/>
          </a:p>
        </p:txBody>
      </p:sp>
      <p:sp>
        <p:nvSpPr>
          <p:cNvPr id="58" name="Google Shape;58;p13"/>
          <p:cNvSpPr/>
          <p:nvPr/>
        </p:nvSpPr>
        <p:spPr>
          <a:xfrm>
            <a:off x="6280190" y="4304705"/>
            <a:ext cx="7556400" cy="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750"/>
              <a:buFont typeface="Roboto"/>
              <a:buNone/>
            </a:pPr>
            <a:r>
              <a:rPr lang="en-US" sz="1750" b="0" i="0" u="none" strike="noStrike" cap="non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Explore essential construction machinery shaping modern building projects.</a:t>
            </a:r>
            <a:endParaRPr sz="1750" b="0" i="0" u="none" strike="noStrike" cap="none"/>
          </a:p>
        </p:txBody>
      </p:sp>
      <p:pic>
        <p:nvPicPr>
          <p:cNvPr id="59" name="Google Shape;59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391900" y="6981830"/>
            <a:ext cx="3238500" cy="1247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22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22"/>
          <p:cNvSpPr/>
          <p:nvPr/>
        </p:nvSpPr>
        <p:spPr>
          <a:xfrm>
            <a:off x="6228636" y="584121"/>
            <a:ext cx="7659529" cy="1988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301"/>
              </a:lnSpc>
              <a:spcBef>
                <a:spcPts val="0"/>
              </a:spcBef>
              <a:spcAft>
                <a:spcPts val="0"/>
              </a:spcAft>
              <a:buClr>
                <a:srgbClr val="76B9FF"/>
              </a:buClr>
              <a:buSzPts val="4150"/>
              <a:buFont typeface="Roboto Slab"/>
              <a:buNone/>
            </a:pPr>
            <a:r>
              <a:rPr lang="en-US" sz="4150" b="0" i="0" u="none" strike="noStrike" cap="none">
                <a:solidFill>
                  <a:srgbClr val="76B9FF"/>
                </a:solidFill>
                <a:latin typeface="Roboto Slab"/>
                <a:ea typeface="Roboto Slab"/>
                <a:cs typeface="Roboto Slab"/>
                <a:sym typeface="Roboto Slab"/>
              </a:rPr>
              <a:t>The Future of Construction Equipment: Innovation in Action</a:t>
            </a:r>
            <a:endParaRPr sz="4150" b="0" i="0" u="none" strike="noStrike" cap="none"/>
          </a:p>
        </p:txBody>
      </p:sp>
      <p:sp>
        <p:nvSpPr>
          <p:cNvPr id="200" name="Google Shape;200;p22"/>
          <p:cNvSpPr/>
          <p:nvPr/>
        </p:nvSpPr>
        <p:spPr>
          <a:xfrm>
            <a:off x="6228636" y="2890718"/>
            <a:ext cx="477203" cy="477202"/>
          </a:xfrm>
          <a:prstGeom prst="roundRect">
            <a:avLst>
              <a:gd name="adj" fmla="val 6667"/>
            </a:avLst>
          </a:prstGeom>
          <a:solidFill>
            <a:srgbClr val="3F465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22"/>
          <p:cNvSpPr/>
          <p:nvPr/>
        </p:nvSpPr>
        <p:spPr>
          <a:xfrm>
            <a:off x="6308169" y="2930485"/>
            <a:ext cx="318135" cy="397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2500"/>
              <a:buFont typeface="Roboto Slab"/>
              <a:buNone/>
            </a:pPr>
            <a:r>
              <a:rPr lang="en-US" sz="2500" b="0" i="0" u="none" strike="noStrike" cap="none">
                <a:solidFill>
                  <a:srgbClr val="D6E5EF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500" b="0" i="0" u="none" strike="noStrike" cap="none"/>
          </a:p>
        </p:txBody>
      </p:sp>
      <p:sp>
        <p:nvSpPr>
          <p:cNvPr id="202" name="Google Shape;202;p22"/>
          <p:cNvSpPr/>
          <p:nvPr/>
        </p:nvSpPr>
        <p:spPr>
          <a:xfrm>
            <a:off x="6917888" y="2963585"/>
            <a:ext cx="2651165" cy="3313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6829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2050"/>
              <a:buFont typeface="Roboto Slab"/>
              <a:buNone/>
            </a:pPr>
            <a:r>
              <a:rPr lang="en-US" sz="2050" b="0" i="0" u="none" strike="noStrike" cap="none">
                <a:solidFill>
                  <a:srgbClr val="D6E5EF"/>
                </a:solidFill>
                <a:latin typeface="Roboto Slab"/>
                <a:ea typeface="Roboto Slab"/>
                <a:cs typeface="Roboto Slab"/>
                <a:sym typeface="Roboto Slab"/>
              </a:rPr>
              <a:t>Automation</a:t>
            </a:r>
            <a:endParaRPr sz="2050" b="0" i="0" u="none" strike="noStrike" cap="none"/>
          </a:p>
        </p:txBody>
      </p:sp>
      <p:sp>
        <p:nvSpPr>
          <p:cNvPr id="203" name="Google Shape;203;p22"/>
          <p:cNvSpPr/>
          <p:nvPr/>
        </p:nvSpPr>
        <p:spPr>
          <a:xfrm>
            <a:off x="6917888" y="3422094"/>
            <a:ext cx="6970276" cy="339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650"/>
              <a:buFont typeface="Roboto"/>
              <a:buNone/>
            </a:pPr>
            <a:r>
              <a:rPr lang="en-US" sz="1650" b="0" i="0" u="none" strike="noStrike" cap="non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Robotic machines increase efficiency and safety.</a:t>
            </a:r>
            <a:endParaRPr sz="1650" b="0" i="0" u="none" strike="noStrike" cap="none"/>
          </a:p>
        </p:txBody>
      </p:sp>
      <p:sp>
        <p:nvSpPr>
          <p:cNvPr id="204" name="Google Shape;204;p22"/>
          <p:cNvSpPr/>
          <p:nvPr/>
        </p:nvSpPr>
        <p:spPr>
          <a:xfrm>
            <a:off x="6228636" y="4185404"/>
            <a:ext cx="477203" cy="477202"/>
          </a:xfrm>
          <a:prstGeom prst="roundRect">
            <a:avLst>
              <a:gd name="adj" fmla="val 6667"/>
            </a:avLst>
          </a:prstGeom>
          <a:solidFill>
            <a:srgbClr val="3F465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22"/>
          <p:cNvSpPr/>
          <p:nvPr/>
        </p:nvSpPr>
        <p:spPr>
          <a:xfrm>
            <a:off x="6308169" y="4225171"/>
            <a:ext cx="318135" cy="397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2500"/>
              <a:buFont typeface="Roboto Slab"/>
              <a:buNone/>
            </a:pPr>
            <a:r>
              <a:rPr lang="en-US" sz="2500" b="0" i="0" u="none" strike="noStrike" cap="none">
                <a:solidFill>
                  <a:srgbClr val="D6E5EF"/>
                </a:solidFill>
                <a:latin typeface="Roboto Slab"/>
                <a:ea typeface="Roboto Slab"/>
                <a:cs typeface="Roboto Slab"/>
                <a:sym typeface="Roboto Slab"/>
              </a:rPr>
              <a:t>2</a:t>
            </a:r>
            <a:endParaRPr sz="2500" b="0" i="0" u="none" strike="noStrike" cap="none"/>
          </a:p>
        </p:txBody>
      </p:sp>
      <p:sp>
        <p:nvSpPr>
          <p:cNvPr id="206" name="Google Shape;206;p22"/>
          <p:cNvSpPr/>
          <p:nvPr/>
        </p:nvSpPr>
        <p:spPr>
          <a:xfrm>
            <a:off x="6917888" y="4258270"/>
            <a:ext cx="2651165" cy="3313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6829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2050"/>
              <a:buFont typeface="Roboto Slab"/>
              <a:buNone/>
            </a:pPr>
            <a:r>
              <a:rPr lang="en-US" sz="2050" b="0" i="0" u="none" strike="noStrike" cap="none">
                <a:solidFill>
                  <a:srgbClr val="D6E5EF"/>
                </a:solidFill>
                <a:latin typeface="Roboto Slab"/>
                <a:ea typeface="Roboto Slab"/>
                <a:cs typeface="Roboto Slab"/>
                <a:sym typeface="Roboto Slab"/>
              </a:rPr>
              <a:t>Electric Power</a:t>
            </a:r>
            <a:endParaRPr sz="2050" b="0" i="0" u="none" strike="noStrike" cap="none"/>
          </a:p>
        </p:txBody>
      </p:sp>
      <p:sp>
        <p:nvSpPr>
          <p:cNvPr id="207" name="Google Shape;207;p22"/>
          <p:cNvSpPr/>
          <p:nvPr/>
        </p:nvSpPr>
        <p:spPr>
          <a:xfrm>
            <a:off x="6917888" y="4716780"/>
            <a:ext cx="6970276" cy="339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650"/>
              <a:buFont typeface="Roboto"/>
              <a:buNone/>
            </a:pPr>
            <a:r>
              <a:rPr lang="en-US" sz="1650" b="0" i="0" u="none" strike="noStrike" cap="non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Reducing emissions with clean energy technology.</a:t>
            </a:r>
            <a:endParaRPr sz="1650" b="0" i="0" u="none" strike="noStrike" cap="none"/>
          </a:p>
        </p:txBody>
      </p:sp>
      <p:sp>
        <p:nvSpPr>
          <p:cNvPr id="208" name="Google Shape;208;p22"/>
          <p:cNvSpPr/>
          <p:nvPr/>
        </p:nvSpPr>
        <p:spPr>
          <a:xfrm>
            <a:off x="6228636" y="5480090"/>
            <a:ext cx="477203" cy="477202"/>
          </a:xfrm>
          <a:prstGeom prst="roundRect">
            <a:avLst>
              <a:gd name="adj" fmla="val 6667"/>
            </a:avLst>
          </a:prstGeom>
          <a:solidFill>
            <a:srgbClr val="3F465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22"/>
          <p:cNvSpPr/>
          <p:nvPr/>
        </p:nvSpPr>
        <p:spPr>
          <a:xfrm>
            <a:off x="6308169" y="5519857"/>
            <a:ext cx="318135" cy="397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2500"/>
              <a:buFont typeface="Roboto Slab"/>
              <a:buNone/>
            </a:pPr>
            <a:r>
              <a:rPr lang="en-US" sz="2500" b="0" i="0" u="none" strike="noStrike" cap="none">
                <a:solidFill>
                  <a:srgbClr val="D6E5EF"/>
                </a:solidFill>
                <a:latin typeface="Roboto Slab"/>
                <a:ea typeface="Roboto Slab"/>
                <a:cs typeface="Roboto Slab"/>
                <a:sym typeface="Roboto Slab"/>
              </a:rPr>
              <a:t>3</a:t>
            </a:r>
            <a:endParaRPr sz="2500" b="0" i="0" u="none" strike="noStrike" cap="none"/>
          </a:p>
        </p:txBody>
      </p:sp>
      <p:sp>
        <p:nvSpPr>
          <p:cNvPr id="210" name="Google Shape;210;p22"/>
          <p:cNvSpPr/>
          <p:nvPr/>
        </p:nvSpPr>
        <p:spPr>
          <a:xfrm>
            <a:off x="6917888" y="5552956"/>
            <a:ext cx="2651165" cy="3313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6829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2050"/>
              <a:buFont typeface="Roboto Slab"/>
              <a:buNone/>
            </a:pPr>
            <a:r>
              <a:rPr lang="en-US" sz="2050" b="0" i="0" u="none" strike="noStrike" cap="none">
                <a:solidFill>
                  <a:srgbClr val="D6E5EF"/>
                </a:solidFill>
                <a:latin typeface="Roboto Slab"/>
                <a:ea typeface="Roboto Slab"/>
                <a:cs typeface="Roboto Slab"/>
                <a:sym typeface="Roboto Slab"/>
              </a:rPr>
              <a:t>Smart Sensors</a:t>
            </a:r>
            <a:endParaRPr sz="2050" b="0" i="0" u="none" strike="noStrike" cap="none"/>
          </a:p>
        </p:txBody>
      </p:sp>
      <p:sp>
        <p:nvSpPr>
          <p:cNvPr id="211" name="Google Shape;211;p22"/>
          <p:cNvSpPr/>
          <p:nvPr/>
        </p:nvSpPr>
        <p:spPr>
          <a:xfrm>
            <a:off x="6917888" y="6011466"/>
            <a:ext cx="6970276" cy="339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650"/>
              <a:buFont typeface="Roboto"/>
              <a:buNone/>
            </a:pPr>
            <a:r>
              <a:rPr lang="en-US" sz="1650" b="0" i="0" u="none" strike="noStrike" cap="non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Precision monitoring optimizes equipment performance.</a:t>
            </a:r>
            <a:endParaRPr sz="1650" b="0" i="0" u="none" strike="noStrike" cap="none"/>
          </a:p>
        </p:txBody>
      </p:sp>
      <p:sp>
        <p:nvSpPr>
          <p:cNvPr id="212" name="Google Shape;212;p22"/>
          <p:cNvSpPr/>
          <p:nvPr/>
        </p:nvSpPr>
        <p:spPr>
          <a:xfrm>
            <a:off x="6228636" y="6774775"/>
            <a:ext cx="477203" cy="477202"/>
          </a:xfrm>
          <a:prstGeom prst="roundRect">
            <a:avLst>
              <a:gd name="adj" fmla="val 6667"/>
            </a:avLst>
          </a:prstGeom>
          <a:solidFill>
            <a:srgbClr val="3F465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22"/>
          <p:cNvSpPr/>
          <p:nvPr/>
        </p:nvSpPr>
        <p:spPr>
          <a:xfrm>
            <a:off x="6308169" y="6814542"/>
            <a:ext cx="318135" cy="397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2500"/>
              <a:buFont typeface="Roboto Slab"/>
              <a:buNone/>
            </a:pPr>
            <a:r>
              <a:rPr lang="en-US" sz="2500" b="0" i="0" u="none" strike="noStrike" cap="none">
                <a:solidFill>
                  <a:srgbClr val="D6E5EF"/>
                </a:solidFill>
                <a:latin typeface="Roboto Slab"/>
                <a:ea typeface="Roboto Slab"/>
                <a:cs typeface="Roboto Slab"/>
                <a:sym typeface="Roboto Slab"/>
              </a:rPr>
              <a:t>4</a:t>
            </a:r>
            <a:endParaRPr sz="2500" b="0" i="0" u="none" strike="noStrike" cap="none"/>
          </a:p>
        </p:txBody>
      </p:sp>
      <p:sp>
        <p:nvSpPr>
          <p:cNvPr id="214" name="Google Shape;214;p22"/>
          <p:cNvSpPr/>
          <p:nvPr/>
        </p:nvSpPr>
        <p:spPr>
          <a:xfrm>
            <a:off x="6917888" y="6847642"/>
            <a:ext cx="2651165" cy="3313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6829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2050"/>
              <a:buFont typeface="Roboto Slab"/>
              <a:buNone/>
            </a:pPr>
            <a:r>
              <a:rPr lang="en-US" sz="2050" b="0" i="0" u="none" strike="noStrike" cap="none">
                <a:solidFill>
                  <a:srgbClr val="D6E5EF"/>
                </a:solidFill>
                <a:latin typeface="Roboto Slab"/>
                <a:ea typeface="Roboto Slab"/>
                <a:cs typeface="Roboto Slab"/>
                <a:sym typeface="Roboto Slab"/>
              </a:rPr>
              <a:t>Data Integration</a:t>
            </a:r>
            <a:endParaRPr sz="2050" b="0" i="0" u="none" strike="noStrike" cap="none"/>
          </a:p>
        </p:txBody>
      </p:sp>
      <p:sp>
        <p:nvSpPr>
          <p:cNvPr id="215" name="Google Shape;215;p22"/>
          <p:cNvSpPr/>
          <p:nvPr/>
        </p:nvSpPr>
        <p:spPr>
          <a:xfrm>
            <a:off x="6917888" y="7306151"/>
            <a:ext cx="6970276" cy="339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650"/>
              <a:buFont typeface="Roboto"/>
              <a:buNone/>
            </a:pPr>
            <a:r>
              <a:rPr lang="en-US" sz="1650" b="0" i="0" u="none" strike="noStrike" cap="non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Real-time data guides project management decisions.</a:t>
            </a:r>
            <a:endParaRPr sz="1650" b="0" i="0" u="none" strike="noStrike" cap="none"/>
          </a:p>
        </p:txBody>
      </p:sp>
      <p:pic>
        <p:nvPicPr>
          <p:cNvPr id="216" name="Google Shape;216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093074" y="7251975"/>
            <a:ext cx="2537326" cy="977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/>
          <p:nvPr/>
        </p:nvSpPr>
        <p:spPr>
          <a:xfrm>
            <a:off x="793790" y="2523053"/>
            <a:ext cx="6735128" cy="708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76B9FF"/>
              </a:buClr>
              <a:buSzPts val="4450"/>
              <a:buFont typeface="Roboto Slab"/>
              <a:buNone/>
            </a:pPr>
            <a:r>
              <a:rPr lang="en-US" sz="4450" b="0" i="0" u="none" strike="noStrike" cap="none">
                <a:solidFill>
                  <a:srgbClr val="76B9FF"/>
                </a:solidFill>
                <a:latin typeface="Roboto Slab"/>
                <a:ea typeface="Roboto Slab"/>
                <a:cs typeface="Roboto Slab"/>
                <a:sym typeface="Roboto Slab"/>
              </a:rPr>
              <a:t>Excavators: Digging Deep</a:t>
            </a:r>
            <a:endParaRPr sz="4450" b="0" i="0" u="none" strike="noStrike" cap="none"/>
          </a:p>
        </p:txBody>
      </p:sp>
      <p:sp>
        <p:nvSpPr>
          <p:cNvPr id="66" name="Google Shape;66;p14"/>
          <p:cNvSpPr/>
          <p:nvPr/>
        </p:nvSpPr>
        <p:spPr>
          <a:xfrm>
            <a:off x="793790" y="3798808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76B9FF"/>
              </a:buClr>
              <a:buSzPts val="2200"/>
              <a:buFont typeface="Roboto Slab"/>
              <a:buNone/>
            </a:pPr>
            <a:r>
              <a:rPr lang="en-US" sz="2200" b="0" i="0" u="none" strike="noStrike" cap="none">
                <a:solidFill>
                  <a:srgbClr val="76B9FF"/>
                </a:solidFill>
                <a:latin typeface="Roboto Slab"/>
                <a:ea typeface="Roboto Slab"/>
                <a:cs typeface="Roboto Slab"/>
                <a:sym typeface="Roboto Slab"/>
              </a:rPr>
              <a:t>Key Functions</a:t>
            </a:r>
            <a:endParaRPr sz="2200" b="0" i="0" u="none" strike="noStrike" cap="none"/>
          </a:p>
        </p:txBody>
      </p:sp>
      <p:sp>
        <p:nvSpPr>
          <p:cNvPr id="67" name="Google Shape;67;p14"/>
          <p:cNvSpPr/>
          <p:nvPr/>
        </p:nvSpPr>
        <p:spPr>
          <a:xfrm>
            <a:off x="793790" y="4379952"/>
            <a:ext cx="6244709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750"/>
              <a:buFont typeface="Roboto"/>
              <a:buNone/>
            </a:pPr>
            <a:r>
              <a:rPr lang="en-US" sz="1750" b="0" i="0" u="none" strike="noStrike" cap="non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Excavators scoop, dig, and move heavy soil efficiently.</a:t>
            </a:r>
            <a:endParaRPr sz="1750" b="0" i="0" u="none" strike="noStrike" cap="none"/>
          </a:p>
        </p:txBody>
      </p:sp>
      <p:sp>
        <p:nvSpPr>
          <p:cNvPr id="68" name="Google Shape;68;p14"/>
          <p:cNvSpPr/>
          <p:nvPr/>
        </p:nvSpPr>
        <p:spPr>
          <a:xfrm>
            <a:off x="7599521" y="3798808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76B9FF"/>
              </a:buClr>
              <a:buSzPts val="2200"/>
              <a:buFont typeface="Roboto Slab"/>
              <a:buNone/>
            </a:pPr>
            <a:r>
              <a:rPr lang="en-US" sz="2200" b="0" i="0" u="none" strike="noStrike" cap="none">
                <a:solidFill>
                  <a:srgbClr val="76B9FF"/>
                </a:solidFill>
                <a:latin typeface="Roboto Slab"/>
                <a:ea typeface="Roboto Slab"/>
                <a:cs typeface="Roboto Slab"/>
                <a:sym typeface="Roboto Slab"/>
              </a:rPr>
              <a:t>Components</a:t>
            </a:r>
            <a:endParaRPr sz="2200" b="0" i="0" u="none" strike="noStrike" cap="none"/>
          </a:p>
        </p:txBody>
      </p:sp>
      <p:sp>
        <p:nvSpPr>
          <p:cNvPr id="69" name="Google Shape;69;p14"/>
          <p:cNvSpPr/>
          <p:nvPr/>
        </p:nvSpPr>
        <p:spPr>
          <a:xfrm>
            <a:off x="7599521" y="4379952"/>
            <a:ext cx="6244709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750"/>
              <a:buFont typeface="Roboto"/>
              <a:buChar char="•"/>
            </a:pPr>
            <a:r>
              <a:rPr lang="en-US" sz="1750" b="0" i="0" u="none" strike="noStrike" cap="non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Hydraulic arm for powerful digging</a:t>
            </a:r>
            <a:endParaRPr sz="1750" b="0" i="0" u="none" strike="noStrike" cap="none"/>
          </a:p>
        </p:txBody>
      </p:sp>
      <p:sp>
        <p:nvSpPr>
          <p:cNvPr id="70" name="Google Shape;70;p14"/>
          <p:cNvSpPr/>
          <p:nvPr/>
        </p:nvSpPr>
        <p:spPr>
          <a:xfrm>
            <a:off x="7599521" y="4822150"/>
            <a:ext cx="6244709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750"/>
              <a:buFont typeface="Roboto"/>
              <a:buChar char="•"/>
            </a:pPr>
            <a:r>
              <a:rPr lang="en-US" sz="1750" b="0" i="0" u="none" strike="noStrike" cap="non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Rotating cab for flexible operation</a:t>
            </a:r>
            <a:endParaRPr sz="1750" b="0" i="0" u="none" strike="noStrike" cap="none"/>
          </a:p>
        </p:txBody>
      </p:sp>
      <p:sp>
        <p:nvSpPr>
          <p:cNvPr id="71" name="Google Shape;71;p14"/>
          <p:cNvSpPr/>
          <p:nvPr/>
        </p:nvSpPr>
        <p:spPr>
          <a:xfrm>
            <a:off x="7599521" y="5264348"/>
            <a:ext cx="6244709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750"/>
              <a:buFont typeface="Roboto"/>
              <a:buChar char="•"/>
            </a:pPr>
            <a:r>
              <a:rPr lang="en-US" sz="1750" b="0" i="0" u="none" strike="noStrike" cap="non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Tracked base for rough terrain</a:t>
            </a:r>
            <a:endParaRPr sz="1750" b="0" i="0" u="none" strike="noStrike" cap="none"/>
          </a:p>
        </p:txBody>
      </p:sp>
      <p:pic>
        <p:nvPicPr>
          <p:cNvPr id="72" name="Google Shape;7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91900" y="6981826"/>
            <a:ext cx="3238500" cy="1247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15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5"/>
          <p:cNvSpPr/>
          <p:nvPr/>
        </p:nvSpPr>
        <p:spPr>
          <a:xfrm>
            <a:off x="6280190" y="1896428"/>
            <a:ext cx="7556421" cy="1417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76B9FF"/>
              </a:buClr>
              <a:buSzPts val="4450"/>
              <a:buFont typeface="Roboto Slab"/>
              <a:buNone/>
            </a:pPr>
            <a:r>
              <a:rPr lang="en-US" sz="4450" b="0" i="0" u="none" strike="noStrike" cap="none">
                <a:solidFill>
                  <a:srgbClr val="76B9FF"/>
                </a:solidFill>
                <a:latin typeface="Roboto Slab"/>
                <a:ea typeface="Roboto Slab"/>
                <a:cs typeface="Roboto Slab"/>
                <a:sym typeface="Roboto Slab"/>
              </a:rPr>
              <a:t>Bulldozers: Pushing Boundaries</a:t>
            </a:r>
            <a:endParaRPr sz="4450" b="0" i="0" u="none" strike="noStrike" cap="none"/>
          </a:p>
        </p:txBody>
      </p:sp>
      <p:sp>
        <p:nvSpPr>
          <p:cNvPr id="80" name="Google Shape;80;p15"/>
          <p:cNvSpPr/>
          <p:nvPr/>
        </p:nvSpPr>
        <p:spPr>
          <a:xfrm>
            <a:off x="6280190" y="3654147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F465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15"/>
          <p:cNvSpPr/>
          <p:nvPr/>
        </p:nvSpPr>
        <p:spPr>
          <a:xfrm>
            <a:off x="7017306" y="3732014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2200"/>
              <a:buFont typeface="Roboto Slab"/>
              <a:buNone/>
            </a:pPr>
            <a:r>
              <a:rPr lang="en-US" sz="2200" b="0" i="0" u="none" strike="noStrike" cap="none">
                <a:solidFill>
                  <a:srgbClr val="D6E5EF"/>
                </a:solidFill>
                <a:latin typeface="Roboto Slab"/>
                <a:ea typeface="Roboto Slab"/>
                <a:cs typeface="Roboto Slab"/>
                <a:sym typeface="Roboto Slab"/>
              </a:rPr>
              <a:t>Primary Use</a:t>
            </a:r>
            <a:endParaRPr sz="2200" b="0" i="0" u="none" strike="noStrike" cap="none"/>
          </a:p>
        </p:txBody>
      </p:sp>
      <p:sp>
        <p:nvSpPr>
          <p:cNvPr id="82" name="Google Shape;82;p15"/>
          <p:cNvSpPr/>
          <p:nvPr/>
        </p:nvSpPr>
        <p:spPr>
          <a:xfrm>
            <a:off x="7017306" y="4222433"/>
            <a:ext cx="2899410" cy="725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750"/>
              <a:buFont typeface="Roboto"/>
              <a:buNone/>
            </a:pPr>
            <a:r>
              <a:rPr lang="en-US" sz="1750" b="0" i="0" u="none" strike="noStrike" cap="non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Clearing, grading, and pushing earth and debris.</a:t>
            </a:r>
            <a:endParaRPr sz="1750" b="0" i="0" u="none" strike="noStrike" cap="none"/>
          </a:p>
        </p:txBody>
      </p:sp>
      <p:sp>
        <p:nvSpPr>
          <p:cNvPr id="83" name="Google Shape;83;p15"/>
          <p:cNvSpPr/>
          <p:nvPr/>
        </p:nvSpPr>
        <p:spPr>
          <a:xfrm>
            <a:off x="10200203" y="3654147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F465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15"/>
          <p:cNvSpPr/>
          <p:nvPr/>
        </p:nvSpPr>
        <p:spPr>
          <a:xfrm>
            <a:off x="10937319" y="3732014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2200"/>
              <a:buFont typeface="Roboto Slab"/>
              <a:buNone/>
            </a:pPr>
            <a:r>
              <a:rPr lang="en-US" sz="2200" b="0" i="0" u="none" strike="noStrike" cap="none">
                <a:solidFill>
                  <a:srgbClr val="D6E5EF"/>
                </a:solidFill>
                <a:latin typeface="Roboto Slab"/>
                <a:ea typeface="Roboto Slab"/>
                <a:cs typeface="Roboto Slab"/>
                <a:sym typeface="Roboto Slab"/>
              </a:rPr>
              <a:t>Design Features</a:t>
            </a:r>
            <a:endParaRPr sz="2200" b="0" i="0" u="none" strike="noStrike" cap="none"/>
          </a:p>
        </p:txBody>
      </p:sp>
      <p:sp>
        <p:nvSpPr>
          <p:cNvPr id="85" name="Google Shape;85;p15"/>
          <p:cNvSpPr/>
          <p:nvPr/>
        </p:nvSpPr>
        <p:spPr>
          <a:xfrm>
            <a:off x="10937319" y="4222433"/>
            <a:ext cx="2899410" cy="725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750"/>
              <a:buFont typeface="Roboto"/>
              <a:buNone/>
            </a:pPr>
            <a:r>
              <a:rPr lang="en-US" sz="1750" b="0" i="0" u="none" strike="noStrike" cap="non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Strong blade mounted on tracked chassis for stability.</a:t>
            </a:r>
            <a:endParaRPr sz="1750" b="0" i="0" u="none" strike="noStrike" cap="none"/>
          </a:p>
        </p:txBody>
      </p:sp>
      <p:sp>
        <p:nvSpPr>
          <p:cNvPr id="86" name="Google Shape;86;p15"/>
          <p:cNvSpPr/>
          <p:nvPr/>
        </p:nvSpPr>
        <p:spPr>
          <a:xfrm>
            <a:off x="6280190" y="5401866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F465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15"/>
          <p:cNvSpPr/>
          <p:nvPr/>
        </p:nvSpPr>
        <p:spPr>
          <a:xfrm>
            <a:off x="7017306" y="5479733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2200"/>
              <a:buFont typeface="Roboto Slab"/>
              <a:buNone/>
            </a:pPr>
            <a:r>
              <a:rPr lang="en-US" sz="2200" b="0" i="0" u="none" strike="noStrike" cap="none">
                <a:solidFill>
                  <a:srgbClr val="D6E5EF"/>
                </a:solidFill>
                <a:latin typeface="Roboto Slab"/>
                <a:ea typeface="Roboto Slab"/>
                <a:cs typeface="Roboto Slab"/>
                <a:sym typeface="Roboto Slab"/>
              </a:rPr>
              <a:t>Advantages</a:t>
            </a:r>
            <a:endParaRPr sz="2200" b="0" i="0" u="none" strike="noStrike" cap="none"/>
          </a:p>
        </p:txBody>
      </p:sp>
      <p:sp>
        <p:nvSpPr>
          <p:cNvPr id="88" name="Google Shape;88;p15"/>
          <p:cNvSpPr/>
          <p:nvPr/>
        </p:nvSpPr>
        <p:spPr>
          <a:xfrm>
            <a:off x="7017306" y="5970151"/>
            <a:ext cx="6819305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750"/>
              <a:buFont typeface="Roboto"/>
              <a:buNone/>
            </a:pPr>
            <a:r>
              <a:rPr lang="en-US" sz="1750" b="0" i="0" u="none" strike="noStrike" cap="non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Outstanding power and precision in tough conditions.</a:t>
            </a:r>
            <a:endParaRPr sz="1750" b="0" i="0" u="none" strike="noStrike" cap="none"/>
          </a:p>
        </p:txBody>
      </p:sp>
      <p:pic>
        <p:nvPicPr>
          <p:cNvPr id="89" name="Google Shape;89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391900" y="6981829"/>
            <a:ext cx="3238500" cy="1247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6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6"/>
          <p:cNvSpPr/>
          <p:nvPr/>
        </p:nvSpPr>
        <p:spPr>
          <a:xfrm>
            <a:off x="793790" y="1231583"/>
            <a:ext cx="7556421" cy="1417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76B9FF"/>
              </a:buClr>
              <a:buSzPts val="4450"/>
              <a:buFont typeface="Roboto Slab"/>
              <a:buNone/>
            </a:pPr>
            <a:r>
              <a:rPr lang="en-US" sz="4450" b="0" i="0" u="none" strike="noStrike" cap="none">
                <a:solidFill>
                  <a:srgbClr val="76B9FF"/>
                </a:solidFill>
                <a:latin typeface="Roboto Slab"/>
                <a:ea typeface="Roboto Slab"/>
                <a:cs typeface="Roboto Slab"/>
                <a:sym typeface="Roboto Slab"/>
              </a:rPr>
              <a:t>Cranes: Reaching New Heights</a:t>
            </a:r>
            <a:endParaRPr sz="4450" b="0" i="0" u="none" strike="noStrike" cap="none"/>
          </a:p>
        </p:txBody>
      </p:sp>
      <p:sp>
        <p:nvSpPr>
          <p:cNvPr id="97" name="Google Shape;97;p16"/>
          <p:cNvSpPr/>
          <p:nvPr/>
        </p:nvSpPr>
        <p:spPr>
          <a:xfrm>
            <a:off x="793790" y="2989302"/>
            <a:ext cx="3664863" cy="2474952"/>
          </a:xfrm>
          <a:prstGeom prst="roundRect">
            <a:avLst>
              <a:gd name="adj" fmla="val 1375"/>
            </a:avLst>
          </a:prstGeom>
          <a:solidFill>
            <a:srgbClr val="3F465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16"/>
          <p:cNvSpPr/>
          <p:nvPr/>
        </p:nvSpPr>
        <p:spPr>
          <a:xfrm>
            <a:off x="1020604" y="3216116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2200"/>
              <a:buFont typeface="Roboto Slab"/>
              <a:buNone/>
            </a:pPr>
            <a:r>
              <a:rPr lang="en-US" sz="2200" b="0" i="0" u="none" strike="noStrike" cap="none">
                <a:solidFill>
                  <a:srgbClr val="D6E5EF"/>
                </a:solidFill>
                <a:latin typeface="Roboto Slab"/>
                <a:ea typeface="Roboto Slab"/>
                <a:cs typeface="Roboto Slab"/>
                <a:sym typeface="Roboto Slab"/>
              </a:rPr>
              <a:t>Types</a:t>
            </a:r>
            <a:endParaRPr sz="2200" b="0" i="0" u="none" strike="noStrike" cap="none"/>
          </a:p>
        </p:txBody>
      </p:sp>
      <p:sp>
        <p:nvSpPr>
          <p:cNvPr id="99" name="Google Shape;99;p16"/>
          <p:cNvSpPr/>
          <p:nvPr/>
        </p:nvSpPr>
        <p:spPr>
          <a:xfrm>
            <a:off x="1020604" y="3706535"/>
            <a:ext cx="3211235" cy="725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750"/>
              <a:buFont typeface="Roboto"/>
              <a:buChar char="•"/>
            </a:pPr>
            <a:r>
              <a:rPr lang="en-US" sz="1750" b="0" i="0" u="none" strike="noStrike" cap="non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Tower cranes for tall buildings</a:t>
            </a:r>
            <a:endParaRPr sz="1750" b="0" i="0" u="none" strike="noStrike" cap="none"/>
          </a:p>
        </p:txBody>
      </p:sp>
      <p:sp>
        <p:nvSpPr>
          <p:cNvPr id="100" name="Google Shape;100;p16"/>
          <p:cNvSpPr/>
          <p:nvPr/>
        </p:nvSpPr>
        <p:spPr>
          <a:xfrm>
            <a:off x="1020604" y="4511635"/>
            <a:ext cx="3211235" cy="725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750"/>
              <a:buFont typeface="Roboto"/>
              <a:buChar char="•"/>
            </a:pPr>
            <a:r>
              <a:rPr lang="en-US" sz="1750" b="0" i="0" u="none" strike="noStrike" cap="non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Mobile cranes for flexible movements</a:t>
            </a:r>
            <a:endParaRPr sz="1750" b="0" i="0" u="none" strike="noStrike" cap="none"/>
          </a:p>
        </p:txBody>
      </p:sp>
      <p:sp>
        <p:nvSpPr>
          <p:cNvPr id="101" name="Google Shape;101;p16"/>
          <p:cNvSpPr/>
          <p:nvPr/>
        </p:nvSpPr>
        <p:spPr>
          <a:xfrm>
            <a:off x="4685467" y="2989302"/>
            <a:ext cx="3664863" cy="2474952"/>
          </a:xfrm>
          <a:prstGeom prst="roundRect">
            <a:avLst>
              <a:gd name="adj" fmla="val 1375"/>
            </a:avLst>
          </a:prstGeom>
          <a:solidFill>
            <a:srgbClr val="3F465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16"/>
          <p:cNvSpPr/>
          <p:nvPr/>
        </p:nvSpPr>
        <p:spPr>
          <a:xfrm>
            <a:off x="4912281" y="3216116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2200"/>
              <a:buFont typeface="Roboto Slab"/>
              <a:buNone/>
            </a:pPr>
            <a:r>
              <a:rPr lang="en-US" sz="2200" b="0" i="0" u="none" strike="noStrike" cap="none">
                <a:solidFill>
                  <a:srgbClr val="D6E5EF"/>
                </a:solidFill>
                <a:latin typeface="Roboto Slab"/>
                <a:ea typeface="Roboto Slab"/>
                <a:cs typeface="Roboto Slab"/>
                <a:sym typeface="Roboto Slab"/>
              </a:rPr>
              <a:t>Uses</a:t>
            </a:r>
            <a:endParaRPr sz="2200" b="0" i="0" u="none" strike="noStrike" cap="none"/>
          </a:p>
        </p:txBody>
      </p:sp>
      <p:sp>
        <p:nvSpPr>
          <p:cNvPr id="103" name="Google Shape;103;p16"/>
          <p:cNvSpPr/>
          <p:nvPr/>
        </p:nvSpPr>
        <p:spPr>
          <a:xfrm>
            <a:off x="4912281" y="3706535"/>
            <a:ext cx="3211235" cy="725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750"/>
              <a:buFont typeface="Roboto"/>
              <a:buNone/>
            </a:pPr>
            <a:r>
              <a:rPr lang="en-US" sz="1750" b="0" i="0" u="none" strike="noStrike" cap="non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Essential for heavy lifting and precise placement at heights.</a:t>
            </a:r>
            <a:endParaRPr sz="1750" b="0" i="0" u="none" strike="noStrike" cap="none"/>
          </a:p>
        </p:txBody>
      </p:sp>
      <p:sp>
        <p:nvSpPr>
          <p:cNvPr id="104" name="Google Shape;104;p16"/>
          <p:cNvSpPr/>
          <p:nvPr/>
        </p:nvSpPr>
        <p:spPr>
          <a:xfrm>
            <a:off x="793790" y="5691068"/>
            <a:ext cx="7556421" cy="1306949"/>
          </a:xfrm>
          <a:prstGeom prst="roundRect">
            <a:avLst>
              <a:gd name="adj" fmla="val 2603"/>
            </a:avLst>
          </a:prstGeom>
          <a:solidFill>
            <a:srgbClr val="3F465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16"/>
          <p:cNvSpPr/>
          <p:nvPr/>
        </p:nvSpPr>
        <p:spPr>
          <a:xfrm>
            <a:off x="1020604" y="5917883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2200"/>
              <a:buFont typeface="Roboto Slab"/>
              <a:buNone/>
            </a:pPr>
            <a:r>
              <a:rPr lang="en-US" sz="2200" b="0" i="0" u="none" strike="noStrike" cap="none">
                <a:solidFill>
                  <a:srgbClr val="D6E5EF"/>
                </a:solidFill>
                <a:latin typeface="Roboto Slab"/>
                <a:ea typeface="Roboto Slab"/>
                <a:cs typeface="Roboto Slab"/>
                <a:sym typeface="Roboto Slab"/>
              </a:rPr>
              <a:t>Safety</a:t>
            </a:r>
            <a:endParaRPr sz="2200" b="0" i="0" u="none" strike="noStrike" cap="none"/>
          </a:p>
        </p:txBody>
      </p:sp>
      <p:sp>
        <p:nvSpPr>
          <p:cNvPr id="106" name="Google Shape;106;p16"/>
          <p:cNvSpPr/>
          <p:nvPr/>
        </p:nvSpPr>
        <p:spPr>
          <a:xfrm>
            <a:off x="1020604" y="6408301"/>
            <a:ext cx="7102793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750"/>
              <a:buFont typeface="Roboto"/>
              <a:buNone/>
            </a:pPr>
            <a:r>
              <a:rPr lang="en-US" sz="1750" b="0" i="0" u="none" strike="noStrike" cap="non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Advanced controls and monitoring ensure secure operations.</a:t>
            </a:r>
            <a:endParaRPr sz="1750" b="0" i="0" u="none" strike="noStrike" cap="none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17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4630400" cy="247019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7"/>
          <p:cNvSpPr/>
          <p:nvPr/>
        </p:nvSpPr>
        <p:spPr>
          <a:xfrm>
            <a:off x="691634" y="3014067"/>
            <a:ext cx="6522958" cy="6174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974"/>
              </a:lnSpc>
              <a:spcBef>
                <a:spcPts val="0"/>
              </a:spcBef>
              <a:spcAft>
                <a:spcPts val="0"/>
              </a:spcAft>
              <a:buClr>
                <a:srgbClr val="76B9FF"/>
              </a:buClr>
              <a:buSzPts val="3850"/>
              <a:buFont typeface="Roboto Slab"/>
              <a:buNone/>
            </a:pPr>
            <a:r>
              <a:rPr lang="en-US" sz="3850" b="0" i="0" u="none" strike="noStrike" cap="none">
                <a:solidFill>
                  <a:srgbClr val="76B9FF"/>
                </a:solidFill>
                <a:latin typeface="Roboto Slab"/>
                <a:ea typeface="Roboto Slab"/>
                <a:cs typeface="Roboto Slab"/>
                <a:sym typeface="Roboto Slab"/>
              </a:rPr>
              <a:t>Loaders: Moving Mountains</a:t>
            </a:r>
            <a:endParaRPr sz="3850" b="0" i="0" u="none" strike="noStrike" cap="none"/>
          </a:p>
        </p:txBody>
      </p:sp>
      <p:pic>
        <p:nvPicPr>
          <p:cNvPr id="114" name="Google Shape;114;p17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91634" y="3962400"/>
            <a:ext cx="493990" cy="49399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7"/>
          <p:cNvSpPr/>
          <p:nvPr/>
        </p:nvSpPr>
        <p:spPr>
          <a:xfrm>
            <a:off x="1383149" y="4045148"/>
            <a:ext cx="2470190" cy="308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6315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900"/>
              <a:buFont typeface="Roboto Slab"/>
              <a:buNone/>
            </a:pPr>
            <a:r>
              <a:rPr lang="en-US" sz="1900" b="0" i="0" u="none" strike="noStrike" cap="none">
                <a:solidFill>
                  <a:srgbClr val="D6E5EF"/>
                </a:solidFill>
                <a:latin typeface="Roboto Slab"/>
                <a:ea typeface="Roboto Slab"/>
                <a:cs typeface="Roboto Slab"/>
                <a:sym typeface="Roboto Slab"/>
              </a:rPr>
              <a:t>Wheel Loaders</a:t>
            </a:r>
            <a:endParaRPr sz="1900" b="0" i="0" u="none" strike="noStrike" cap="none"/>
          </a:p>
        </p:txBody>
      </p:sp>
      <p:sp>
        <p:nvSpPr>
          <p:cNvPr id="116" name="Google Shape;116;p17"/>
          <p:cNvSpPr/>
          <p:nvPr/>
        </p:nvSpPr>
        <p:spPr>
          <a:xfrm>
            <a:off x="1383149" y="4472345"/>
            <a:ext cx="12555617" cy="3162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8064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550"/>
              <a:buFont typeface="Roboto"/>
              <a:buNone/>
            </a:pPr>
            <a:r>
              <a:rPr lang="en-US" sz="1550" b="0" i="0" u="none" strike="noStrike" cap="non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Versatile machines for loading and transport tasks.</a:t>
            </a:r>
            <a:endParaRPr sz="1550" b="0" i="0" u="none" strike="noStrike" cap="none"/>
          </a:p>
        </p:txBody>
      </p:sp>
      <p:pic>
        <p:nvPicPr>
          <p:cNvPr id="117" name="Google Shape;117;p17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91634" y="5218271"/>
            <a:ext cx="493990" cy="49399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7"/>
          <p:cNvSpPr/>
          <p:nvPr/>
        </p:nvSpPr>
        <p:spPr>
          <a:xfrm>
            <a:off x="1383149" y="5301020"/>
            <a:ext cx="2470190" cy="308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6315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900"/>
              <a:buFont typeface="Roboto Slab"/>
              <a:buNone/>
            </a:pPr>
            <a:r>
              <a:rPr lang="en-US" sz="1900" b="0" i="0" u="none" strike="noStrike" cap="none">
                <a:solidFill>
                  <a:srgbClr val="D6E5EF"/>
                </a:solidFill>
                <a:latin typeface="Roboto Slab"/>
                <a:ea typeface="Roboto Slab"/>
                <a:cs typeface="Roboto Slab"/>
                <a:sym typeface="Roboto Slab"/>
              </a:rPr>
              <a:t>Skid Steers</a:t>
            </a:r>
            <a:endParaRPr sz="1900" b="0" i="0" u="none" strike="noStrike" cap="none"/>
          </a:p>
        </p:txBody>
      </p:sp>
      <p:sp>
        <p:nvSpPr>
          <p:cNvPr id="119" name="Google Shape;119;p17"/>
          <p:cNvSpPr/>
          <p:nvPr/>
        </p:nvSpPr>
        <p:spPr>
          <a:xfrm>
            <a:off x="1383149" y="5728216"/>
            <a:ext cx="12555617" cy="3162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8064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550"/>
              <a:buFont typeface="Roboto"/>
              <a:buNone/>
            </a:pPr>
            <a:r>
              <a:rPr lang="en-US" sz="1550" b="0" i="0" u="none" strike="noStrike" cap="non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Compact and agile for confined spaces.</a:t>
            </a:r>
            <a:endParaRPr sz="1550" b="0" i="0" u="none" strike="noStrike" cap="none"/>
          </a:p>
        </p:txBody>
      </p:sp>
      <p:pic>
        <p:nvPicPr>
          <p:cNvPr id="120" name="Google Shape;120;p17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91634" y="6474143"/>
            <a:ext cx="493990" cy="493990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7"/>
          <p:cNvSpPr/>
          <p:nvPr/>
        </p:nvSpPr>
        <p:spPr>
          <a:xfrm>
            <a:off x="1383149" y="6556891"/>
            <a:ext cx="2470190" cy="308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6315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900"/>
              <a:buFont typeface="Roboto Slab"/>
              <a:buNone/>
            </a:pPr>
            <a:r>
              <a:rPr lang="en-US" sz="1900" b="0" i="0" u="none" strike="noStrike" cap="none">
                <a:solidFill>
                  <a:srgbClr val="D6E5EF"/>
                </a:solidFill>
                <a:latin typeface="Roboto Slab"/>
                <a:ea typeface="Roboto Slab"/>
                <a:cs typeface="Roboto Slab"/>
                <a:sym typeface="Roboto Slab"/>
              </a:rPr>
              <a:t>Features</a:t>
            </a:r>
            <a:endParaRPr sz="1900" b="0" i="0" u="none" strike="noStrike" cap="none"/>
          </a:p>
        </p:txBody>
      </p:sp>
      <p:sp>
        <p:nvSpPr>
          <p:cNvPr id="122" name="Google Shape;122;p17"/>
          <p:cNvSpPr/>
          <p:nvPr/>
        </p:nvSpPr>
        <p:spPr>
          <a:xfrm>
            <a:off x="1383149" y="6984087"/>
            <a:ext cx="12555617" cy="3162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58064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550"/>
              <a:buFont typeface="Roboto"/>
              <a:buChar char="•"/>
            </a:pPr>
            <a:r>
              <a:rPr lang="en-US" sz="1550" b="0" i="0" u="none" strike="noStrike" cap="non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Powerful buckets</a:t>
            </a:r>
            <a:endParaRPr sz="1550" b="0" i="0" u="none" strike="noStrike" cap="none"/>
          </a:p>
        </p:txBody>
      </p:sp>
      <p:sp>
        <p:nvSpPr>
          <p:cNvPr id="123" name="Google Shape;123;p17"/>
          <p:cNvSpPr/>
          <p:nvPr/>
        </p:nvSpPr>
        <p:spPr>
          <a:xfrm>
            <a:off x="1383149" y="7369373"/>
            <a:ext cx="12555617" cy="3162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58064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550"/>
              <a:buFont typeface="Roboto"/>
              <a:buChar char="•"/>
            </a:pPr>
            <a:r>
              <a:rPr lang="en-US" sz="1550" b="0" i="0" u="none" strike="noStrike" cap="non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Four-wheel drive</a:t>
            </a:r>
            <a:endParaRPr sz="1550" b="0" i="0" u="none" strike="noStrike" cap="none"/>
          </a:p>
        </p:txBody>
      </p:sp>
      <p:pic>
        <p:nvPicPr>
          <p:cNvPr id="124" name="Google Shape;124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391892" y="6984090"/>
            <a:ext cx="3238500" cy="1247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8"/>
          <p:cNvSpPr/>
          <p:nvPr/>
        </p:nvSpPr>
        <p:spPr>
          <a:xfrm>
            <a:off x="793790" y="1251109"/>
            <a:ext cx="9606201" cy="708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76B9FF"/>
              </a:buClr>
              <a:buSzPts val="4450"/>
              <a:buFont typeface="Roboto Slab"/>
              <a:buNone/>
            </a:pPr>
            <a:r>
              <a:rPr lang="en-US" sz="4450" b="0" i="0" u="none" strike="noStrike" cap="none">
                <a:solidFill>
                  <a:srgbClr val="76B9FF"/>
                </a:solidFill>
                <a:latin typeface="Roboto Slab"/>
                <a:ea typeface="Roboto Slab"/>
                <a:cs typeface="Roboto Slab"/>
                <a:sym typeface="Roboto Slab"/>
              </a:rPr>
              <a:t>Dump Trucks: Hauling Heavy Loads</a:t>
            </a:r>
            <a:endParaRPr sz="4450" b="0" i="0" u="none" strike="noStrike" cap="none"/>
          </a:p>
        </p:txBody>
      </p:sp>
      <p:sp>
        <p:nvSpPr>
          <p:cNvPr id="131" name="Google Shape;131;p18"/>
          <p:cNvSpPr/>
          <p:nvPr/>
        </p:nvSpPr>
        <p:spPr>
          <a:xfrm>
            <a:off x="1743789" y="4087892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2200"/>
              <a:buFont typeface="Roboto Slab"/>
              <a:buNone/>
            </a:pPr>
            <a:r>
              <a:rPr lang="en-US" sz="2200" b="0" i="0" u="none" strike="noStrike" cap="none">
                <a:solidFill>
                  <a:srgbClr val="D6E5EF"/>
                </a:solidFill>
                <a:latin typeface="Roboto Slab"/>
                <a:ea typeface="Roboto Slab"/>
                <a:cs typeface="Roboto Slab"/>
                <a:sym typeface="Roboto Slab"/>
              </a:rPr>
              <a:t>Loading</a:t>
            </a:r>
            <a:endParaRPr sz="2200" b="0" i="0" u="none" strike="noStrike" cap="none"/>
          </a:p>
        </p:txBody>
      </p:sp>
      <p:sp>
        <p:nvSpPr>
          <p:cNvPr id="132" name="Google Shape;132;p18"/>
          <p:cNvSpPr/>
          <p:nvPr/>
        </p:nvSpPr>
        <p:spPr>
          <a:xfrm>
            <a:off x="793790" y="4578310"/>
            <a:ext cx="3785235" cy="725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750"/>
              <a:buFont typeface="Roboto"/>
              <a:buNone/>
            </a:pPr>
            <a:r>
              <a:rPr lang="en-US" sz="1750" b="0" i="0" u="none" strike="noStrike" cap="non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Material loaded efficiently by loaders or excavators.</a:t>
            </a:r>
            <a:endParaRPr sz="1750" b="0" i="0" u="none" strike="noStrike" cap="none"/>
          </a:p>
        </p:txBody>
      </p:sp>
      <p:pic>
        <p:nvPicPr>
          <p:cNvPr id="133" name="Google Shape;133;p18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32653" y="2413516"/>
            <a:ext cx="4564975" cy="4564975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8"/>
          <p:cNvSpPr/>
          <p:nvPr/>
        </p:nvSpPr>
        <p:spPr>
          <a:xfrm>
            <a:off x="5571411" y="4209098"/>
            <a:ext cx="339328" cy="424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0377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2650"/>
              <a:buFont typeface="Roboto Slab"/>
              <a:buNone/>
            </a:pPr>
            <a:r>
              <a:rPr lang="en-US" sz="2650" b="0" i="0" u="none" strike="noStrike" cap="none">
                <a:solidFill>
                  <a:srgbClr val="D6E5EF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650" b="0" i="0" u="none" strike="noStrike" cap="none"/>
          </a:p>
        </p:txBody>
      </p:sp>
      <p:sp>
        <p:nvSpPr>
          <p:cNvPr id="135" name="Google Shape;135;p18"/>
          <p:cNvSpPr/>
          <p:nvPr/>
        </p:nvSpPr>
        <p:spPr>
          <a:xfrm>
            <a:off x="9937790" y="2861548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2200"/>
              <a:buFont typeface="Roboto Slab"/>
              <a:buNone/>
            </a:pPr>
            <a:r>
              <a:rPr lang="en-US" sz="2200" b="0" i="0" u="none" strike="noStrike" cap="none">
                <a:solidFill>
                  <a:srgbClr val="D6E5EF"/>
                </a:solidFill>
                <a:latin typeface="Roboto Slab"/>
                <a:ea typeface="Roboto Slab"/>
                <a:cs typeface="Roboto Slab"/>
                <a:sym typeface="Roboto Slab"/>
              </a:rPr>
              <a:t>Transporting</a:t>
            </a:r>
            <a:endParaRPr sz="2200" b="0" i="0" u="none" strike="noStrike" cap="none"/>
          </a:p>
        </p:txBody>
      </p:sp>
      <p:sp>
        <p:nvSpPr>
          <p:cNvPr id="136" name="Google Shape;136;p18"/>
          <p:cNvSpPr/>
          <p:nvPr/>
        </p:nvSpPr>
        <p:spPr>
          <a:xfrm>
            <a:off x="9937790" y="3351967"/>
            <a:ext cx="3898821" cy="725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750"/>
              <a:buFont typeface="Roboto"/>
              <a:buNone/>
            </a:pPr>
            <a:r>
              <a:rPr lang="en-US" sz="1750" b="0" i="0" u="none" strike="noStrike" cap="non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Trucks move heavy loads across rough terrain to dump sites.</a:t>
            </a:r>
            <a:endParaRPr sz="1750" b="0" i="0" u="none" strike="noStrike" cap="none"/>
          </a:p>
        </p:txBody>
      </p:sp>
      <p:pic>
        <p:nvPicPr>
          <p:cNvPr id="137" name="Google Shape;137;p18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032653" y="2413516"/>
            <a:ext cx="4564975" cy="4564975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8"/>
          <p:cNvSpPr/>
          <p:nvPr/>
        </p:nvSpPr>
        <p:spPr>
          <a:xfrm>
            <a:off x="8170307" y="3258026"/>
            <a:ext cx="339328" cy="424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0377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2650"/>
              <a:buFont typeface="Roboto Slab"/>
              <a:buNone/>
            </a:pPr>
            <a:r>
              <a:rPr lang="en-US" sz="2650" b="0" i="0" u="none" strike="noStrike" cap="none">
                <a:solidFill>
                  <a:srgbClr val="D6E5EF"/>
                </a:solidFill>
                <a:latin typeface="Roboto Slab"/>
                <a:ea typeface="Roboto Slab"/>
                <a:cs typeface="Roboto Slab"/>
                <a:sym typeface="Roboto Slab"/>
              </a:rPr>
              <a:t>2</a:t>
            </a:r>
            <a:endParaRPr sz="2650" b="0" i="0" u="none" strike="noStrike" cap="none"/>
          </a:p>
        </p:txBody>
      </p:sp>
      <p:sp>
        <p:nvSpPr>
          <p:cNvPr id="139" name="Google Shape;139;p18"/>
          <p:cNvSpPr/>
          <p:nvPr/>
        </p:nvSpPr>
        <p:spPr>
          <a:xfrm>
            <a:off x="9937790" y="5314117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2200"/>
              <a:buFont typeface="Roboto Slab"/>
              <a:buNone/>
            </a:pPr>
            <a:r>
              <a:rPr lang="en-US" sz="2200" b="0" i="0" u="none" strike="noStrike" cap="none">
                <a:solidFill>
                  <a:srgbClr val="D6E5EF"/>
                </a:solidFill>
                <a:latin typeface="Roboto Slab"/>
                <a:ea typeface="Roboto Slab"/>
                <a:cs typeface="Roboto Slab"/>
                <a:sym typeface="Roboto Slab"/>
              </a:rPr>
              <a:t>Unloading</a:t>
            </a:r>
            <a:endParaRPr sz="2200" b="0" i="0" u="none" strike="noStrike" cap="none"/>
          </a:p>
        </p:txBody>
      </p:sp>
      <p:sp>
        <p:nvSpPr>
          <p:cNvPr id="140" name="Google Shape;140;p18"/>
          <p:cNvSpPr/>
          <p:nvPr/>
        </p:nvSpPr>
        <p:spPr>
          <a:xfrm>
            <a:off x="9937790" y="5804535"/>
            <a:ext cx="3898821" cy="725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750"/>
              <a:buFont typeface="Roboto"/>
              <a:buNone/>
            </a:pPr>
            <a:r>
              <a:rPr lang="en-US" sz="1750" b="0" i="0" u="none" strike="noStrike" cap="non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Dumping loaded material for further processing or disposal.</a:t>
            </a:r>
            <a:endParaRPr sz="1750" b="0" i="0" u="none" strike="noStrike" cap="none"/>
          </a:p>
        </p:txBody>
      </p:sp>
      <p:pic>
        <p:nvPicPr>
          <p:cNvPr id="141" name="Google Shape;141;p18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032653" y="2413516"/>
            <a:ext cx="4564975" cy="4564975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18"/>
          <p:cNvSpPr/>
          <p:nvPr/>
        </p:nvSpPr>
        <p:spPr>
          <a:xfrm>
            <a:off x="7694533" y="5984200"/>
            <a:ext cx="339328" cy="424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0377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2650"/>
              <a:buFont typeface="Roboto Slab"/>
              <a:buNone/>
            </a:pPr>
            <a:r>
              <a:rPr lang="en-US" sz="2650" b="0" i="0" u="none" strike="noStrike" cap="none">
                <a:solidFill>
                  <a:srgbClr val="D6E5EF"/>
                </a:solidFill>
                <a:latin typeface="Roboto Slab"/>
                <a:ea typeface="Roboto Slab"/>
                <a:cs typeface="Roboto Slab"/>
                <a:sym typeface="Roboto Slab"/>
              </a:rPr>
              <a:t>3</a:t>
            </a:r>
            <a:endParaRPr sz="2650" b="0" i="0" u="none" strike="noStrike" cap="none"/>
          </a:p>
        </p:txBody>
      </p:sp>
      <p:pic>
        <p:nvPicPr>
          <p:cNvPr id="143" name="Google Shape;143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174325" y="7283291"/>
            <a:ext cx="2456069" cy="9463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19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19"/>
          <p:cNvSpPr/>
          <p:nvPr/>
        </p:nvSpPr>
        <p:spPr>
          <a:xfrm>
            <a:off x="6280190" y="1615678"/>
            <a:ext cx="7556421" cy="1417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76B9FF"/>
              </a:buClr>
              <a:buSzPts val="4450"/>
              <a:buFont typeface="Roboto Slab"/>
              <a:buNone/>
            </a:pPr>
            <a:r>
              <a:rPr lang="en-US" sz="4450" b="0" i="0" u="none" strike="noStrike" cap="none">
                <a:solidFill>
                  <a:srgbClr val="76B9FF"/>
                </a:solidFill>
                <a:latin typeface="Roboto Slab"/>
                <a:ea typeface="Roboto Slab"/>
                <a:cs typeface="Roboto Slab"/>
                <a:sym typeface="Roboto Slab"/>
              </a:rPr>
              <a:t>Graders: Smoothing the Way</a:t>
            </a:r>
            <a:endParaRPr sz="4450" b="0" i="0" u="none" strike="noStrike" cap="none"/>
          </a:p>
        </p:txBody>
      </p:sp>
      <p:sp>
        <p:nvSpPr>
          <p:cNvPr id="151" name="Google Shape;151;p19"/>
          <p:cNvSpPr/>
          <p:nvPr/>
        </p:nvSpPr>
        <p:spPr>
          <a:xfrm>
            <a:off x="6280190" y="3373398"/>
            <a:ext cx="170021" cy="853321"/>
          </a:xfrm>
          <a:prstGeom prst="roundRect">
            <a:avLst>
              <a:gd name="adj" fmla="val 20012"/>
            </a:avLst>
          </a:prstGeom>
          <a:solidFill>
            <a:srgbClr val="3F465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19"/>
          <p:cNvSpPr/>
          <p:nvPr/>
        </p:nvSpPr>
        <p:spPr>
          <a:xfrm>
            <a:off x="6790373" y="3373398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2200"/>
              <a:buFont typeface="Roboto Slab"/>
              <a:buNone/>
            </a:pPr>
            <a:r>
              <a:rPr lang="en-US" sz="2200" b="0" i="0" u="none" strike="noStrike" cap="none">
                <a:solidFill>
                  <a:srgbClr val="D6E5EF"/>
                </a:solidFill>
                <a:latin typeface="Roboto Slab"/>
                <a:ea typeface="Roboto Slab"/>
                <a:cs typeface="Roboto Slab"/>
                <a:sym typeface="Roboto Slab"/>
              </a:rPr>
              <a:t>Set Blade Angle</a:t>
            </a:r>
            <a:endParaRPr sz="2200" b="0" i="0" u="none" strike="noStrike" cap="none"/>
          </a:p>
        </p:txBody>
      </p:sp>
      <p:sp>
        <p:nvSpPr>
          <p:cNvPr id="153" name="Google Shape;153;p19"/>
          <p:cNvSpPr/>
          <p:nvPr/>
        </p:nvSpPr>
        <p:spPr>
          <a:xfrm>
            <a:off x="6790373" y="3863816"/>
            <a:ext cx="7046238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750"/>
              <a:buFont typeface="Roboto"/>
              <a:buNone/>
            </a:pPr>
            <a:r>
              <a:rPr lang="en-US" sz="1750" b="0" i="0" u="none" strike="noStrike" cap="non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Position blade for precise soil shaping.</a:t>
            </a:r>
            <a:endParaRPr sz="1750" b="0" i="0" u="none" strike="noStrike" cap="none"/>
          </a:p>
        </p:txBody>
      </p:sp>
      <p:sp>
        <p:nvSpPr>
          <p:cNvPr id="154" name="Google Shape;154;p19"/>
          <p:cNvSpPr/>
          <p:nvPr/>
        </p:nvSpPr>
        <p:spPr>
          <a:xfrm>
            <a:off x="6620351" y="4453533"/>
            <a:ext cx="170021" cy="853321"/>
          </a:xfrm>
          <a:prstGeom prst="roundRect">
            <a:avLst>
              <a:gd name="adj" fmla="val 20012"/>
            </a:avLst>
          </a:prstGeom>
          <a:solidFill>
            <a:srgbClr val="3F465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19"/>
          <p:cNvSpPr/>
          <p:nvPr/>
        </p:nvSpPr>
        <p:spPr>
          <a:xfrm>
            <a:off x="7130534" y="4453533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2200"/>
              <a:buFont typeface="Roboto Slab"/>
              <a:buNone/>
            </a:pPr>
            <a:r>
              <a:rPr lang="en-US" sz="2200" b="0" i="0" u="none" strike="noStrike" cap="none">
                <a:solidFill>
                  <a:srgbClr val="D6E5EF"/>
                </a:solidFill>
                <a:latin typeface="Roboto Slab"/>
                <a:ea typeface="Roboto Slab"/>
                <a:cs typeface="Roboto Slab"/>
                <a:sym typeface="Roboto Slab"/>
              </a:rPr>
              <a:t>Level Surface</a:t>
            </a:r>
            <a:endParaRPr sz="2200" b="0" i="0" u="none" strike="noStrike" cap="none"/>
          </a:p>
        </p:txBody>
      </p:sp>
      <p:sp>
        <p:nvSpPr>
          <p:cNvPr id="156" name="Google Shape;156;p19"/>
          <p:cNvSpPr/>
          <p:nvPr/>
        </p:nvSpPr>
        <p:spPr>
          <a:xfrm>
            <a:off x="7130534" y="4943951"/>
            <a:ext cx="6706076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750"/>
              <a:buFont typeface="Roboto"/>
              <a:buNone/>
            </a:pPr>
            <a:r>
              <a:rPr lang="en-US" sz="1750" b="0" i="0" u="none" strike="noStrike" cap="non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Achieve uniform grading for roads and foundations.</a:t>
            </a:r>
            <a:endParaRPr sz="1750" b="0" i="0" u="none" strike="noStrike" cap="none"/>
          </a:p>
        </p:txBody>
      </p:sp>
      <p:sp>
        <p:nvSpPr>
          <p:cNvPr id="157" name="Google Shape;157;p19"/>
          <p:cNvSpPr/>
          <p:nvPr/>
        </p:nvSpPr>
        <p:spPr>
          <a:xfrm>
            <a:off x="6960632" y="5533668"/>
            <a:ext cx="170021" cy="853321"/>
          </a:xfrm>
          <a:prstGeom prst="roundRect">
            <a:avLst>
              <a:gd name="adj" fmla="val 20012"/>
            </a:avLst>
          </a:prstGeom>
          <a:solidFill>
            <a:srgbClr val="3F465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19"/>
          <p:cNvSpPr/>
          <p:nvPr/>
        </p:nvSpPr>
        <p:spPr>
          <a:xfrm>
            <a:off x="7470815" y="5533668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2200"/>
              <a:buFont typeface="Roboto Slab"/>
              <a:buNone/>
            </a:pPr>
            <a:r>
              <a:rPr lang="en-US" sz="2200" b="0" i="0" u="none" strike="noStrike" cap="none">
                <a:solidFill>
                  <a:srgbClr val="D6E5EF"/>
                </a:solidFill>
                <a:latin typeface="Roboto Slab"/>
                <a:ea typeface="Roboto Slab"/>
                <a:cs typeface="Roboto Slab"/>
                <a:sym typeface="Roboto Slab"/>
              </a:rPr>
              <a:t>Compact Material</a:t>
            </a:r>
            <a:endParaRPr sz="2200" b="0" i="0" u="none" strike="noStrike" cap="none"/>
          </a:p>
        </p:txBody>
      </p:sp>
      <p:sp>
        <p:nvSpPr>
          <p:cNvPr id="159" name="Google Shape;159;p19"/>
          <p:cNvSpPr/>
          <p:nvPr/>
        </p:nvSpPr>
        <p:spPr>
          <a:xfrm>
            <a:off x="7470815" y="6024086"/>
            <a:ext cx="6365796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750"/>
              <a:buFont typeface="Roboto"/>
              <a:buNone/>
            </a:pPr>
            <a:r>
              <a:rPr lang="en-US" sz="1750" b="0" i="0" u="none" strike="noStrike" cap="non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Ensure surface readiness before paving or construction.</a:t>
            </a:r>
            <a:endParaRPr sz="1750" b="0" i="0" u="none" strike="noStrike" cap="none"/>
          </a:p>
        </p:txBody>
      </p:sp>
      <p:pic>
        <p:nvPicPr>
          <p:cNvPr id="160" name="Google Shape;160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391900" y="6981814"/>
            <a:ext cx="3238500" cy="1247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20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44000" y="0"/>
            <a:ext cx="5486400" cy="8232934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0"/>
          <p:cNvSpPr/>
          <p:nvPr/>
        </p:nvSpPr>
        <p:spPr>
          <a:xfrm>
            <a:off x="777240" y="610672"/>
            <a:ext cx="7589520" cy="1387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287"/>
              </a:lnSpc>
              <a:spcBef>
                <a:spcPts val="0"/>
              </a:spcBef>
              <a:spcAft>
                <a:spcPts val="0"/>
              </a:spcAft>
              <a:buClr>
                <a:srgbClr val="76B9FF"/>
              </a:buClr>
              <a:buSzPts val="4350"/>
              <a:buFont typeface="Roboto Slab"/>
              <a:buNone/>
            </a:pPr>
            <a:r>
              <a:rPr lang="en-US" sz="4350" b="0" i="0" u="none" strike="noStrike" cap="none">
                <a:solidFill>
                  <a:srgbClr val="76B9FF"/>
                </a:solidFill>
                <a:latin typeface="Roboto Slab"/>
                <a:ea typeface="Roboto Slab"/>
                <a:cs typeface="Roboto Slab"/>
                <a:sym typeface="Roboto Slab"/>
              </a:rPr>
              <a:t>Rollers: Compacting for Strength</a:t>
            </a:r>
            <a:endParaRPr sz="4350" b="0" i="0" u="none" strike="noStrike" cap="none"/>
          </a:p>
        </p:txBody>
      </p:sp>
      <p:sp>
        <p:nvSpPr>
          <p:cNvPr id="168" name="Google Shape;168;p20"/>
          <p:cNvSpPr/>
          <p:nvPr/>
        </p:nvSpPr>
        <p:spPr>
          <a:xfrm>
            <a:off x="777240" y="2442567"/>
            <a:ext cx="3628192" cy="732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5750"/>
              <a:buFont typeface="Roboto Slab"/>
              <a:buNone/>
            </a:pPr>
            <a:r>
              <a:rPr lang="en-US" sz="5750" b="0" i="0" u="none" strike="noStrike" cap="none">
                <a:solidFill>
                  <a:srgbClr val="D6E5EF"/>
                </a:solidFill>
                <a:latin typeface="Roboto Slab"/>
                <a:ea typeface="Roboto Slab"/>
                <a:cs typeface="Roboto Slab"/>
                <a:sym typeface="Roboto Slab"/>
              </a:rPr>
              <a:t>10</a:t>
            </a:r>
            <a:endParaRPr sz="5750" b="0" i="0" u="none" strike="noStrike" cap="none"/>
          </a:p>
        </p:txBody>
      </p:sp>
      <p:sp>
        <p:nvSpPr>
          <p:cNvPr id="169" name="Google Shape;169;p20"/>
          <p:cNvSpPr/>
          <p:nvPr/>
        </p:nvSpPr>
        <p:spPr>
          <a:xfrm>
            <a:off x="1203246" y="3452932"/>
            <a:ext cx="2776180" cy="347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2150"/>
              <a:buFont typeface="Roboto Slab"/>
              <a:buNone/>
            </a:pPr>
            <a:r>
              <a:rPr lang="en-US" sz="2150" b="0" i="0" u="none" strike="noStrike" cap="none">
                <a:solidFill>
                  <a:srgbClr val="D6E5EF"/>
                </a:solidFill>
                <a:latin typeface="Roboto Slab"/>
                <a:ea typeface="Roboto Slab"/>
                <a:cs typeface="Roboto Slab"/>
                <a:sym typeface="Roboto Slab"/>
              </a:rPr>
              <a:t>Types of Rollers</a:t>
            </a:r>
            <a:endParaRPr sz="2150" b="0" i="0" u="none" strike="noStrike" cap="none"/>
          </a:p>
        </p:txBody>
      </p:sp>
      <p:sp>
        <p:nvSpPr>
          <p:cNvPr id="170" name="Google Shape;170;p20"/>
          <p:cNvSpPr/>
          <p:nvPr/>
        </p:nvSpPr>
        <p:spPr>
          <a:xfrm>
            <a:off x="777240" y="3933230"/>
            <a:ext cx="3628192" cy="710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700"/>
              <a:buFont typeface="Roboto"/>
              <a:buNone/>
            </a:pPr>
            <a:r>
              <a:rPr lang="en-US" sz="1700" b="0" i="0" u="none" strike="noStrike" cap="non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Including smooth drum, pneumatic, and tandem rollers.</a:t>
            </a:r>
            <a:endParaRPr sz="1700" b="0" i="0" u="none" strike="noStrike" cap="none"/>
          </a:p>
        </p:txBody>
      </p:sp>
      <p:sp>
        <p:nvSpPr>
          <p:cNvPr id="171" name="Google Shape;171;p20"/>
          <p:cNvSpPr/>
          <p:nvPr/>
        </p:nvSpPr>
        <p:spPr>
          <a:xfrm>
            <a:off x="4738568" y="2442567"/>
            <a:ext cx="3628192" cy="732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5750"/>
              <a:buFont typeface="Roboto Slab"/>
              <a:buNone/>
            </a:pPr>
            <a:r>
              <a:rPr lang="en-US" sz="5750" b="0" i="0" u="none" strike="noStrike" cap="none">
                <a:solidFill>
                  <a:srgbClr val="D6E5EF"/>
                </a:solidFill>
                <a:latin typeface="Roboto Slab"/>
                <a:ea typeface="Roboto Slab"/>
                <a:cs typeface="Roboto Slab"/>
                <a:sym typeface="Roboto Slab"/>
              </a:rPr>
              <a:t>50</a:t>
            </a:r>
            <a:endParaRPr sz="5750" b="0" i="0" u="none" strike="noStrike" cap="none"/>
          </a:p>
        </p:txBody>
      </p:sp>
      <p:sp>
        <p:nvSpPr>
          <p:cNvPr id="172" name="Google Shape;172;p20"/>
          <p:cNvSpPr/>
          <p:nvPr/>
        </p:nvSpPr>
        <p:spPr>
          <a:xfrm>
            <a:off x="4996220" y="3452932"/>
            <a:ext cx="3112889" cy="347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2150"/>
              <a:buFont typeface="Roboto Slab"/>
              <a:buNone/>
            </a:pPr>
            <a:r>
              <a:rPr lang="en-US" sz="2150" b="0" i="0" u="none" strike="noStrike" cap="none">
                <a:solidFill>
                  <a:srgbClr val="D6E5EF"/>
                </a:solidFill>
                <a:latin typeface="Roboto Slab"/>
                <a:ea typeface="Roboto Slab"/>
                <a:cs typeface="Roboto Slab"/>
                <a:sym typeface="Roboto Slab"/>
              </a:rPr>
              <a:t>Operating Weight (tons)</a:t>
            </a:r>
            <a:endParaRPr sz="2150" b="0" i="0" u="none" strike="noStrike" cap="none"/>
          </a:p>
        </p:txBody>
      </p:sp>
      <p:sp>
        <p:nvSpPr>
          <p:cNvPr id="173" name="Google Shape;173;p20"/>
          <p:cNvSpPr/>
          <p:nvPr/>
        </p:nvSpPr>
        <p:spPr>
          <a:xfrm>
            <a:off x="4738568" y="3933230"/>
            <a:ext cx="3628192" cy="710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700"/>
              <a:buFont typeface="Roboto"/>
              <a:buNone/>
            </a:pPr>
            <a:r>
              <a:rPr lang="en-US" sz="1700" b="0" i="0" u="none" strike="noStrike" cap="non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Depends on roller size and compaction needs.</a:t>
            </a:r>
            <a:endParaRPr sz="1700" b="0" i="0" u="none" strike="noStrike" cap="none"/>
          </a:p>
        </p:txBody>
      </p:sp>
      <p:sp>
        <p:nvSpPr>
          <p:cNvPr id="174" name="Google Shape;174;p20"/>
          <p:cNvSpPr/>
          <p:nvPr/>
        </p:nvSpPr>
        <p:spPr>
          <a:xfrm>
            <a:off x="2757845" y="5421035"/>
            <a:ext cx="3628192" cy="732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5750"/>
              <a:buFont typeface="Roboto Slab"/>
              <a:buNone/>
            </a:pPr>
            <a:r>
              <a:rPr lang="en-US" sz="5750" b="0" i="0" u="none" strike="noStrike" cap="none">
                <a:solidFill>
                  <a:srgbClr val="D6E5EF"/>
                </a:solidFill>
                <a:latin typeface="Roboto Slab"/>
                <a:ea typeface="Roboto Slab"/>
                <a:cs typeface="Roboto Slab"/>
                <a:sym typeface="Roboto Slab"/>
              </a:rPr>
              <a:t>33%</a:t>
            </a:r>
            <a:endParaRPr sz="5750" b="0" i="0" u="none" strike="noStrike" cap="none"/>
          </a:p>
        </p:txBody>
      </p:sp>
      <p:sp>
        <p:nvSpPr>
          <p:cNvPr id="175" name="Google Shape;175;p20"/>
          <p:cNvSpPr/>
          <p:nvPr/>
        </p:nvSpPr>
        <p:spPr>
          <a:xfrm>
            <a:off x="3087648" y="6431399"/>
            <a:ext cx="2968466" cy="347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2150"/>
              <a:buFont typeface="Roboto Slab"/>
              <a:buNone/>
            </a:pPr>
            <a:r>
              <a:rPr lang="en-US" sz="2150" b="0" i="0" u="none" strike="noStrike" cap="none">
                <a:solidFill>
                  <a:srgbClr val="D6E5EF"/>
                </a:solidFill>
                <a:latin typeface="Roboto Slab"/>
                <a:ea typeface="Roboto Slab"/>
                <a:cs typeface="Roboto Slab"/>
                <a:sym typeface="Roboto Slab"/>
              </a:rPr>
              <a:t>Compaction Efficiency</a:t>
            </a:r>
            <a:endParaRPr sz="2150" b="0" i="0" u="none" strike="noStrike" cap="none"/>
          </a:p>
        </p:txBody>
      </p:sp>
      <p:sp>
        <p:nvSpPr>
          <p:cNvPr id="176" name="Google Shape;176;p20"/>
          <p:cNvSpPr/>
          <p:nvPr/>
        </p:nvSpPr>
        <p:spPr>
          <a:xfrm>
            <a:off x="2757845" y="6911697"/>
            <a:ext cx="3628192" cy="710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700"/>
              <a:buFont typeface="Roboto"/>
              <a:buNone/>
            </a:pPr>
            <a:r>
              <a:rPr lang="en-US" sz="1700" b="0" i="0" u="none" strike="noStrike" cap="non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Improves surface strength by reducing air gaps.</a:t>
            </a:r>
            <a:endParaRPr sz="1700" b="0" i="0" u="none" strike="noStrike" cap="none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21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1"/>
          <p:cNvSpPr/>
          <p:nvPr/>
        </p:nvSpPr>
        <p:spPr>
          <a:xfrm>
            <a:off x="793790" y="1194554"/>
            <a:ext cx="7556421" cy="1417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76B9FF"/>
              </a:buClr>
              <a:buSzPts val="4450"/>
              <a:buFont typeface="Roboto Slab"/>
              <a:buNone/>
            </a:pPr>
            <a:r>
              <a:rPr lang="en-US" sz="4450" b="0" i="0" u="none" strike="noStrike" cap="none">
                <a:solidFill>
                  <a:srgbClr val="76B9FF"/>
                </a:solidFill>
                <a:latin typeface="Roboto Slab"/>
                <a:ea typeface="Roboto Slab"/>
                <a:cs typeface="Roboto Slab"/>
                <a:sym typeface="Roboto Slab"/>
              </a:rPr>
              <a:t>Pavers: Laying the Foundation</a:t>
            </a:r>
            <a:endParaRPr sz="4450" b="0" i="0" u="none" strike="noStrike" cap="none"/>
          </a:p>
        </p:txBody>
      </p:sp>
      <p:pic>
        <p:nvPicPr>
          <p:cNvPr id="184" name="Google Shape;184;p21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93790" y="2952274"/>
            <a:ext cx="1134070" cy="1360884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1"/>
          <p:cNvSpPr/>
          <p:nvPr/>
        </p:nvSpPr>
        <p:spPr>
          <a:xfrm>
            <a:off x="2268022" y="3179088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2200"/>
              <a:buFont typeface="Roboto Slab"/>
              <a:buNone/>
            </a:pPr>
            <a:r>
              <a:rPr lang="en-US" sz="2200" b="0" i="0" u="none" strike="noStrike" cap="none">
                <a:solidFill>
                  <a:srgbClr val="D6E5EF"/>
                </a:solidFill>
                <a:latin typeface="Roboto Slab"/>
                <a:ea typeface="Roboto Slab"/>
                <a:cs typeface="Roboto Slab"/>
                <a:sym typeface="Roboto Slab"/>
              </a:rPr>
              <a:t>Material Feeding</a:t>
            </a:r>
            <a:endParaRPr sz="2200" b="0" i="0" u="none" strike="noStrike" cap="none"/>
          </a:p>
        </p:txBody>
      </p:sp>
      <p:sp>
        <p:nvSpPr>
          <p:cNvPr id="186" name="Google Shape;186;p21"/>
          <p:cNvSpPr/>
          <p:nvPr/>
        </p:nvSpPr>
        <p:spPr>
          <a:xfrm>
            <a:off x="2268022" y="3669506"/>
            <a:ext cx="6082189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750"/>
              <a:buFont typeface="Roboto"/>
              <a:buNone/>
            </a:pPr>
            <a:r>
              <a:rPr lang="en-US" sz="1750" b="0" i="0" u="none" strike="noStrike" cap="non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Hot mix asphalt delivered into hopper.</a:t>
            </a:r>
            <a:endParaRPr sz="1750" b="0" i="0" u="none" strike="noStrike" cap="none"/>
          </a:p>
        </p:txBody>
      </p:sp>
      <p:pic>
        <p:nvPicPr>
          <p:cNvPr id="187" name="Google Shape;187;p21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93790" y="4313158"/>
            <a:ext cx="1134070" cy="1360884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1"/>
          <p:cNvSpPr/>
          <p:nvPr/>
        </p:nvSpPr>
        <p:spPr>
          <a:xfrm>
            <a:off x="2268022" y="4539972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2200"/>
              <a:buFont typeface="Roboto Slab"/>
              <a:buNone/>
            </a:pPr>
            <a:r>
              <a:rPr lang="en-US" sz="2200" b="0" i="0" u="none" strike="noStrike" cap="none">
                <a:solidFill>
                  <a:srgbClr val="D6E5EF"/>
                </a:solidFill>
                <a:latin typeface="Roboto Slab"/>
                <a:ea typeface="Roboto Slab"/>
                <a:cs typeface="Roboto Slab"/>
                <a:sym typeface="Roboto Slab"/>
              </a:rPr>
              <a:t>Even Spreading</a:t>
            </a:r>
            <a:endParaRPr sz="2200" b="0" i="0" u="none" strike="noStrike" cap="none"/>
          </a:p>
        </p:txBody>
      </p:sp>
      <p:sp>
        <p:nvSpPr>
          <p:cNvPr id="189" name="Google Shape;189;p21"/>
          <p:cNvSpPr/>
          <p:nvPr/>
        </p:nvSpPr>
        <p:spPr>
          <a:xfrm>
            <a:off x="2268022" y="5030391"/>
            <a:ext cx="6082189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750"/>
              <a:buFont typeface="Roboto"/>
              <a:buNone/>
            </a:pPr>
            <a:r>
              <a:rPr lang="en-US" sz="1750" b="0" i="0" u="none" strike="noStrike" cap="non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Augers distribute mix evenly across road width.</a:t>
            </a:r>
            <a:endParaRPr sz="1750" b="0" i="0" u="none" strike="noStrike" cap="none"/>
          </a:p>
        </p:txBody>
      </p:sp>
      <p:pic>
        <p:nvPicPr>
          <p:cNvPr id="190" name="Google Shape;190;p21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93790" y="5674042"/>
            <a:ext cx="1134070" cy="1360884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1"/>
          <p:cNvSpPr/>
          <p:nvPr/>
        </p:nvSpPr>
        <p:spPr>
          <a:xfrm>
            <a:off x="2268022" y="5900857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2200"/>
              <a:buFont typeface="Roboto Slab"/>
              <a:buNone/>
            </a:pPr>
            <a:r>
              <a:rPr lang="en-US" sz="2200" b="0" i="0" u="none" strike="noStrike" cap="none">
                <a:solidFill>
                  <a:srgbClr val="D6E5EF"/>
                </a:solidFill>
                <a:latin typeface="Roboto Slab"/>
                <a:ea typeface="Roboto Slab"/>
                <a:cs typeface="Roboto Slab"/>
                <a:sym typeface="Roboto Slab"/>
              </a:rPr>
              <a:t>Smoothing</a:t>
            </a:r>
            <a:endParaRPr sz="2200" b="0" i="0" u="none" strike="noStrike" cap="none"/>
          </a:p>
        </p:txBody>
      </p:sp>
      <p:sp>
        <p:nvSpPr>
          <p:cNvPr id="192" name="Google Shape;192;p21"/>
          <p:cNvSpPr/>
          <p:nvPr/>
        </p:nvSpPr>
        <p:spPr>
          <a:xfrm>
            <a:off x="2268022" y="6391275"/>
            <a:ext cx="6082189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750"/>
              <a:buFont typeface="Roboto"/>
              <a:buNone/>
            </a:pPr>
            <a:r>
              <a:rPr lang="en-US" sz="1750" b="0" i="0" u="none" strike="noStrike" cap="none">
                <a:solidFill>
                  <a:srgbClr val="D6E5EF"/>
                </a:solidFill>
                <a:latin typeface="Roboto"/>
                <a:ea typeface="Roboto"/>
                <a:cs typeface="Roboto"/>
                <a:sym typeface="Roboto"/>
              </a:rPr>
              <a:t>Screed flattens and compacts for smooth surface.</a:t>
            </a:r>
            <a:endParaRPr sz="1750" b="0" i="0" u="none" strike="noStrike" cap="none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357</Words>
  <Application>Microsoft Office PowerPoint</Application>
  <PresentationFormat>Произвольный</PresentationFormat>
  <Paragraphs>89</Paragraphs>
  <Slides>10</Slides>
  <Notes>10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5" baseType="lpstr">
      <vt:lpstr>Arial</vt:lpstr>
      <vt:lpstr>Roboto Slab</vt:lpstr>
      <vt:lpstr>Calibri</vt:lpstr>
      <vt:lpstr>Roboto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Lenovo</dc:creator>
  <cp:lastModifiedBy>Людмила Иосифовна</cp:lastModifiedBy>
  <cp:revision>1</cp:revision>
  <dcterms:modified xsi:type="dcterms:W3CDTF">2025-05-26T11:30:34Z</dcterms:modified>
</cp:coreProperties>
</file>